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675" r:id="rId4"/>
    <p:sldId id="676" r:id="rId5"/>
    <p:sldId id="677" r:id="rId6"/>
    <p:sldId id="693" r:id="rId7"/>
    <p:sldId id="711" r:id="rId8"/>
    <p:sldId id="751" r:id="rId9"/>
    <p:sldId id="745" r:id="rId10"/>
    <p:sldId id="678" r:id="rId11"/>
    <p:sldId id="714" r:id="rId12"/>
    <p:sldId id="679" r:id="rId13"/>
    <p:sldId id="756" r:id="rId14"/>
    <p:sldId id="757" r:id="rId15"/>
    <p:sldId id="758" r:id="rId16"/>
    <p:sldId id="759" r:id="rId17"/>
    <p:sldId id="762" r:id="rId18"/>
    <p:sldId id="683" r:id="rId19"/>
    <p:sldId id="684" r:id="rId20"/>
    <p:sldId id="687" r:id="rId21"/>
    <p:sldId id="688" r:id="rId22"/>
    <p:sldId id="689" r:id="rId23"/>
    <p:sldId id="690" r:id="rId24"/>
    <p:sldId id="258" r:id="rId25"/>
    <p:sldId id="691" r:id="rId26"/>
    <p:sldId id="692" r:id="rId27"/>
    <p:sldId id="747" r:id="rId28"/>
    <p:sldId id="726" r:id="rId29"/>
    <p:sldId id="727" r:id="rId30"/>
    <p:sldId id="728" r:id="rId31"/>
    <p:sldId id="752" r:id="rId32"/>
    <p:sldId id="729" r:id="rId33"/>
    <p:sldId id="750" r:id="rId34"/>
    <p:sldId id="748" r:id="rId3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>
      <p:cViewPr varScale="1">
        <p:scale>
          <a:sx n="57" d="100"/>
          <a:sy n="57" d="100"/>
        </p:scale>
        <p:origin x="81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B1B19-18A7-46BE-88D9-2164BF8B47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7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</a:t>
            </a:r>
            <a:r>
              <a:rPr lang="en-US" sz="1000" baseline="0"/>
              <a:t>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em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emf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1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1FB7-460B-49F7-97CF-D3FF07F48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A8DC7-D8BF-4DBF-A542-20E2A9E45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533400"/>
          </a:xfrm>
        </p:spPr>
        <p:txBody>
          <a:bodyPr/>
          <a:lstStyle/>
          <a:p>
            <a:r>
              <a:rPr lang="en-US" dirty="0"/>
              <a:t>The Cloud 1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186262-BC06-4116-B166-1FF41A4DF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5"/>
    </mc:Choice>
    <mc:Fallback>
      <p:transition spd="slow" advTm="15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Load Balancer - 1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One server may not suffice for all of the requests for a given service.</a:t>
            </a:r>
          </a:p>
          <a:p>
            <a:pPr lvl="1"/>
            <a:r>
              <a:rPr lang="en-US" altLang="en-US" dirty="0"/>
              <a:t>Have multiple servers supplying the same service.</a:t>
            </a:r>
          </a:p>
          <a:p>
            <a:pPr lvl="1"/>
            <a:r>
              <a:rPr lang="en-US" altLang="en-US" dirty="0"/>
              <a:t>Use “load balancer” to distribute requests.</a:t>
            </a:r>
          </a:p>
          <a:p>
            <a:r>
              <a:rPr lang="en-US" altLang="en-US" sz="2800" dirty="0"/>
              <a:t>Server is registered with load balancer upon initialization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05DF329-1FEF-48DA-9B98-57C0C1FA5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3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5"/>
    </mc:Choice>
    <mc:Fallback>
      <p:transition spd="slow" advTm="3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FAB14-3649-4D7F-AB40-9E7E0D8EE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A02B2-3D59-4F58-9A91-7471D1FC7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Load balancer monitors health of servers and knows which ones are healthy.</a:t>
            </a:r>
          </a:p>
          <a:p>
            <a:r>
              <a:rPr lang="en-US" altLang="en-US" sz="2800" dirty="0"/>
              <a:t>All servers managed by one load balancer are identical</a:t>
            </a:r>
          </a:p>
          <a:p>
            <a:r>
              <a:rPr lang="en-US" altLang="en-US" sz="2800" dirty="0"/>
              <a:t>Load balancer IP is returned from DNS server when client requests URL of service.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07093A-87D4-48D8-A9AF-7865EB883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6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75"/>
    </mc:Choice>
    <mc:Fallback>
      <p:transition spd="slow" advTm="6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Message sequence – client 1 makes a request</a:t>
            </a:r>
          </a:p>
        </p:txBody>
      </p:sp>
      <p:sp>
        <p:nvSpPr>
          <p:cNvPr id="11272" name="TextBox 4"/>
          <p:cNvSpPr txBox="1">
            <a:spLocks noChangeArrowheads="1"/>
          </p:cNvSpPr>
          <p:nvPr/>
        </p:nvSpPr>
        <p:spPr bwMode="auto">
          <a:xfrm>
            <a:off x="7165133" y="5418765"/>
            <a:ext cx="1221223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/>
              <a:t>Servers</a:t>
            </a:r>
          </a:p>
        </p:txBody>
      </p:sp>
      <p:pic>
        <p:nvPicPr>
          <p:cNvPr id="1127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26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54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78" y="3813699"/>
            <a:ext cx="933669" cy="68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36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17" y="2132856"/>
            <a:ext cx="575762" cy="68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61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83" name="TextBox 15"/>
          <p:cNvSpPr txBox="1">
            <a:spLocks noChangeArrowheads="1"/>
          </p:cNvSpPr>
          <p:nvPr/>
        </p:nvSpPr>
        <p:spPr bwMode="auto">
          <a:xfrm>
            <a:off x="7165133" y="2209800"/>
            <a:ext cx="1104946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Clients</a:t>
            </a:r>
          </a:p>
        </p:txBody>
      </p:sp>
      <p:sp>
        <p:nvSpPr>
          <p:cNvPr id="11284" name="TextBox 16"/>
          <p:cNvSpPr txBox="1">
            <a:spLocks noChangeArrowheads="1"/>
          </p:cNvSpPr>
          <p:nvPr/>
        </p:nvSpPr>
        <p:spPr bwMode="auto">
          <a:xfrm>
            <a:off x="7010401" y="3741003"/>
            <a:ext cx="15224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Load Balancer</a:t>
            </a:r>
          </a:p>
        </p:txBody>
      </p:sp>
      <p:sp>
        <p:nvSpPr>
          <p:cNvPr id="21" name="Oval 20"/>
          <p:cNvSpPr/>
          <p:nvPr/>
        </p:nvSpPr>
        <p:spPr>
          <a:xfrm>
            <a:off x="1907704" y="2450976"/>
            <a:ext cx="228600" cy="21602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EC689FAE-379B-45B1-B763-7D7EA13F9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2971800"/>
            <a:ext cx="1522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Gateway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B75D-16C4-402D-A72A-7EE48E8A8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2639210"/>
            <a:ext cx="1399390" cy="139939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5420ED-A755-4733-8D2D-123827AFB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6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4"/>
    </mc:Choice>
    <mc:Fallback>
      <p:transition spd="slow" advTm="9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7B75D-16C4-402D-A72A-7EE48E8A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69" y="2653226"/>
            <a:ext cx="1399390" cy="1399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Message sequence – request goes through gateway</a:t>
            </a:r>
          </a:p>
        </p:txBody>
      </p:sp>
      <p:sp>
        <p:nvSpPr>
          <p:cNvPr id="11272" name="TextBox 4"/>
          <p:cNvSpPr txBox="1">
            <a:spLocks noChangeArrowheads="1"/>
          </p:cNvSpPr>
          <p:nvPr/>
        </p:nvSpPr>
        <p:spPr bwMode="auto">
          <a:xfrm>
            <a:off x="7165133" y="5418765"/>
            <a:ext cx="1221223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/>
              <a:t>Servers</a:t>
            </a:r>
          </a:p>
        </p:txBody>
      </p:sp>
      <p:pic>
        <p:nvPicPr>
          <p:cNvPr id="1127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26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54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78" y="3813699"/>
            <a:ext cx="933669" cy="68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36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17" y="2132856"/>
            <a:ext cx="575762" cy="68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61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83" name="TextBox 15"/>
          <p:cNvSpPr txBox="1">
            <a:spLocks noChangeArrowheads="1"/>
          </p:cNvSpPr>
          <p:nvPr/>
        </p:nvSpPr>
        <p:spPr bwMode="auto">
          <a:xfrm>
            <a:off x="7165133" y="2209800"/>
            <a:ext cx="1104946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Clients</a:t>
            </a:r>
          </a:p>
        </p:txBody>
      </p:sp>
      <p:sp>
        <p:nvSpPr>
          <p:cNvPr id="11284" name="TextBox 16"/>
          <p:cNvSpPr txBox="1">
            <a:spLocks noChangeArrowheads="1"/>
          </p:cNvSpPr>
          <p:nvPr/>
        </p:nvSpPr>
        <p:spPr bwMode="auto">
          <a:xfrm>
            <a:off x="7010401" y="3741003"/>
            <a:ext cx="15224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Load Balancer</a:t>
            </a: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EC689FAE-379B-45B1-B763-7D7EA13F9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2971800"/>
            <a:ext cx="1522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Gateway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19FFA-1505-4D20-91EA-C8A4D3B6E3B3}"/>
              </a:ext>
            </a:extLst>
          </p:cNvPr>
          <p:cNvSpPr/>
          <p:nvPr/>
        </p:nvSpPr>
        <p:spPr>
          <a:xfrm>
            <a:off x="3962400" y="3276600"/>
            <a:ext cx="228600" cy="21602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8F13E6-ACFD-4262-8010-C6F039E619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17"/>
    </mc:Choice>
    <mc:Fallback>
      <p:transition spd="slow" advTm="1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7B75D-16C4-402D-A72A-7EE48E8A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69" y="2653226"/>
            <a:ext cx="1399390" cy="1399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Message sequence – request goes to load balancer</a:t>
            </a:r>
          </a:p>
        </p:txBody>
      </p:sp>
      <p:sp>
        <p:nvSpPr>
          <p:cNvPr id="11272" name="TextBox 4"/>
          <p:cNvSpPr txBox="1">
            <a:spLocks noChangeArrowheads="1"/>
          </p:cNvSpPr>
          <p:nvPr/>
        </p:nvSpPr>
        <p:spPr bwMode="auto">
          <a:xfrm>
            <a:off x="7165133" y="5418765"/>
            <a:ext cx="1221223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/>
              <a:t>Servers</a:t>
            </a:r>
          </a:p>
        </p:txBody>
      </p:sp>
      <p:pic>
        <p:nvPicPr>
          <p:cNvPr id="1127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26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54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78" y="3813699"/>
            <a:ext cx="933669" cy="68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36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17" y="2132856"/>
            <a:ext cx="575762" cy="68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61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83" name="TextBox 15"/>
          <p:cNvSpPr txBox="1">
            <a:spLocks noChangeArrowheads="1"/>
          </p:cNvSpPr>
          <p:nvPr/>
        </p:nvSpPr>
        <p:spPr bwMode="auto">
          <a:xfrm>
            <a:off x="7165133" y="2209800"/>
            <a:ext cx="1104946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Clients</a:t>
            </a:r>
          </a:p>
        </p:txBody>
      </p:sp>
      <p:sp>
        <p:nvSpPr>
          <p:cNvPr id="11284" name="TextBox 16"/>
          <p:cNvSpPr txBox="1">
            <a:spLocks noChangeArrowheads="1"/>
          </p:cNvSpPr>
          <p:nvPr/>
        </p:nvSpPr>
        <p:spPr bwMode="auto">
          <a:xfrm>
            <a:off x="7010401" y="3741003"/>
            <a:ext cx="15224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Load Balancer</a:t>
            </a: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EC689FAE-379B-45B1-B763-7D7EA13F9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2971800"/>
            <a:ext cx="1522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Gateway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19FFA-1505-4D20-91EA-C8A4D3B6E3B3}"/>
              </a:ext>
            </a:extLst>
          </p:cNvPr>
          <p:cNvSpPr/>
          <p:nvPr/>
        </p:nvSpPr>
        <p:spPr>
          <a:xfrm>
            <a:off x="4114800" y="3974976"/>
            <a:ext cx="228600" cy="21602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C9BAE1-6C8F-4873-A25F-B36CC40FE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2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9"/>
    </mc:Choice>
    <mc:Fallback>
      <p:transition spd="slow" advTm="5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7B75D-16C4-402D-A72A-7EE48E8A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69" y="2653226"/>
            <a:ext cx="1399390" cy="1399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Message sequence – request is</a:t>
            </a:r>
            <a:r>
              <a:rPr lang="en-AU" baseline="0" dirty="0"/>
              <a:t> forwarded to one server</a:t>
            </a:r>
            <a:endParaRPr lang="en-AU" dirty="0"/>
          </a:p>
        </p:txBody>
      </p:sp>
      <p:sp>
        <p:nvSpPr>
          <p:cNvPr id="11272" name="TextBox 4"/>
          <p:cNvSpPr txBox="1">
            <a:spLocks noChangeArrowheads="1"/>
          </p:cNvSpPr>
          <p:nvPr/>
        </p:nvSpPr>
        <p:spPr bwMode="auto">
          <a:xfrm>
            <a:off x="7165133" y="5418765"/>
            <a:ext cx="1221223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/>
              <a:t>Servers</a:t>
            </a:r>
          </a:p>
        </p:txBody>
      </p:sp>
      <p:pic>
        <p:nvPicPr>
          <p:cNvPr id="1127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26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54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78" y="3813699"/>
            <a:ext cx="933669" cy="68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36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17" y="2132856"/>
            <a:ext cx="575762" cy="68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61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83" name="TextBox 15"/>
          <p:cNvSpPr txBox="1">
            <a:spLocks noChangeArrowheads="1"/>
          </p:cNvSpPr>
          <p:nvPr/>
        </p:nvSpPr>
        <p:spPr bwMode="auto">
          <a:xfrm>
            <a:off x="7165133" y="2209800"/>
            <a:ext cx="1104946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Clients</a:t>
            </a:r>
          </a:p>
        </p:txBody>
      </p:sp>
      <p:sp>
        <p:nvSpPr>
          <p:cNvPr id="11284" name="TextBox 16"/>
          <p:cNvSpPr txBox="1">
            <a:spLocks noChangeArrowheads="1"/>
          </p:cNvSpPr>
          <p:nvPr/>
        </p:nvSpPr>
        <p:spPr bwMode="auto">
          <a:xfrm>
            <a:off x="7010401" y="3741003"/>
            <a:ext cx="15224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Load Balancer</a:t>
            </a: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EC689FAE-379B-45B1-B763-7D7EA13F9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2971800"/>
            <a:ext cx="1522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Gateway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19FFA-1505-4D20-91EA-C8A4D3B6E3B3}"/>
              </a:ext>
            </a:extLst>
          </p:cNvPr>
          <p:cNvSpPr/>
          <p:nvPr/>
        </p:nvSpPr>
        <p:spPr>
          <a:xfrm>
            <a:off x="3733800" y="5117976"/>
            <a:ext cx="228600" cy="21602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270972-36C6-4E0F-A01B-A78F639EC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71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2"/>
    </mc:Choice>
    <mc:Fallback>
      <p:transition spd="slow" advTm="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Message sequence – client 2 makes a request</a:t>
            </a:r>
          </a:p>
        </p:txBody>
      </p:sp>
      <p:sp>
        <p:nvSpPr>
          <p:cNvPr id="11272" name="TextBox 4"/>
          <p:cNvSpPr txBox="1">
            <a:spLocks noChangeArrowheads="1"/>
          </p:cNvSpPr>
          <p:nvPr/>
        </p:nvSpPr>
        <p:spPr bwMode="auto">
          <a:xfrm>
            <a:off x="7165133" y="5418765"/>
            <a:ext cx="1221223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/>
              <a:t>Servers</a:t>
            </a:r>
          </a:p>
        </p:txBody>
      </p:sp>
      <p:pic>
        <p:nvPicPr>
          <p:cNvPr id="1127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26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54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78" y="3813699"/>
            <a:ext cx="933669" cy="68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36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17" y="2132856"/>
            <a:ext cx="575762" cy="68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61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83" name="TextBox 15"/>
          <p:cNvSpPr txBox="1">
            <a:spLocks noChangeArrowheads="1"/>
          </p:cNvSpPr>
          <p:nvPr/>
        </p:nvSpPr>
        <p:spPr bwMode="auto">
          <a:xfrm>
            <a:off x="7165133" y="2209800"/>
            <a:ext cx="1104946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Clients</a:t>
            </a:r>
          </a:p>
        </p:txBody>
      </p:sp>
      <p:sp>
        <p:nvSpPr>
          <p:cNvPr id="11284" name="TextBox 16"/>
          <p:cNvSpPr txBox="1">
            <a:spLocks noChangeArrowheads="1"/>
          </p:cNvSpPr>
          <p:nvPr/>
        </p:nvSpPr>
        <p:spPr bwMode="auto">
          <a:xfrm>
            <a:off x="7010401" y="3741003"/>
            <a:ext cx="15224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Load Balancer</a:t>
            </a:r>
          </a:p>
        </p:txBody>
      </p:sp>
      <p:sp>
        <p:nvSpPr>
          <p:cNvPr id="21" name="Oval 20"/>
          <p:cNvSpPr/>
          <p:nvPr/>
        </p:nvSpPr>
        <p:spPr>
          <a:xfrm>
            <a:off x="3733800" y="5257800"/>
            <a:ext cx="228600" cy="21602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EC689FAE-379B-45B1-B763-7D7EA13F9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2971800"/>
            <a:ext cx="1522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Gateway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B75D-16C4-402D-A72A-7EE48E8A8C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2667000"/>
            <a:ext cx="1399390" cy="139939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E2AA5CD-DC3E-4D5B-8CF7-6E5F051A88A1}"/>
              </a:ext>
            </a:extLst>
          </p:cNvPr>
          <p:cNvSpPr/>
          <p:nvPr/>
        </p:nvSpPr>
        <p:spPr>
          <a:xfrm>
            <a:off x="3657600" y="2362200"/>
            <a:ext cx="228600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E93E74-80F0-416E-83B7-FF597D6E4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5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35"/>
    </mc:Choice>
    <mc:Fallback>
      <p:transition spd="slow" advTm="11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7B75D-16C4-402D-A72A-7EE48E8A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69" y="2653226"/>
            <a:ext cx="1399390" cy="1399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7630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Message sequence – request goes through same path but is forwarded to a different server</a:t>
            </a:r>
          </a:p>
        </p:txBody>
      </p:sp>
      <p:sp>
        <p:nvSpPr>
          <p:cNvPr id="11272" name="TextBox 4"/>
          <p:cNvSpPr txBox="1">
            <a:spLocks noChangeArrowheads="1"/>
          </p:cNvSpPr>
          <p:nvPr/>
        </p:nvSpPr>
        <p:spPr bwMode="auto">
          <a:xfrm>
            <a:off x="7165133" y="5418765"/>
            <a:ext cx="1221223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/>
              <a:t>Servers</a:t>
            </a:r>
          </a:p>
        </p:txBody>
      </p:sp>
      <p:pic>
        <p:nvPicPr>
          <p:cNvPr id="1127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26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54" y="4660981"/>
            <a:ext cx="1027036" cy="150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78" y="3813699"/>
            <a:ext cx="933669" cy="68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36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8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17" y="2132856"/>
            <a:ext cx="575762" cy="68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61" y="2132856"/>
            <a:ext cx="929000" cy="7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83" name="TextBox 15"/>
          <p:cNvSpPr txBox="1">
            <a:spLocks noChangeArrowheads="1"/>
          </p:cNvSpPr>
          <p:nvPr/>
        </p:nvSpPr>
        <p:spPr bwMode="auto">
          <a:xfrm>
            <a:off x="7165133" y="2209800"/>
            <a:ext cx="1104946" cy="38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Clients</a:t>
            </a:r>
          </a:p>
        </p:txBody>
      </p:sp>
      <p:sp>
        <p:nvSpPr>
          <p:cNvPr id="11284" name="TextBox 16"/>
          <p:cNvSpPr txBox="1">
            <a:spLocks noChangeArrowheads="1"/>
          </p:cNvSpPr>
          <p:nvPr/>
        </p:nvSpPr>
        <p:spPr bwMode="auto">
          <a:xfrm>
            <a:off x="7010401" y="3741003"/>
            <a:ext cx="15224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Load Balancer</a:t>
            </a:r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941888"/>
            <a:ext cx="5175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16">
            <a:extLst>
              <a:ext uri="{FF2B5EF4-FFF2-40B4-BE49-F238E27FC236}">
                <a16:creationId xmlns:a16="http://schemas.microsoft.com/office/drawing/2014/main" id="{EC689FAE-379B-45B1-B763-7D7EA13F9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2971800"/>
            <a:ext cx="1522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AU" altLang="en-US" sz="2400" dirty="0"/>
              <a:t>Gateway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519FFA-1505-4D20-91EA-C8A4D3B6E3B3}"/>
              </a:ext>
            </a:extLst>
          </p:cNvPr>
          <p:cNvSpPr/>
          <p:nvPr/>
        </p:nvSpPr>
        <p:spPr>
          <a:xfrm>
            <a:off x="3733800" y="5117976"/>
            <a:ext cx="228600" cy="216024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9A91D5-B11D-4A2F-A530-05BF743AA439}"/>
              </a:ext>
            </a:extLst>
          </p:cNvPr>
          <p:cNvSpPr/>
          <p:nvPr/>
        </p:nvSpPr>
        <p:spPr>
          <a:xfrm>
            <a:off x="5715000" y="5117976"/>
            <a:ext cx="228600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5F1F31-DFA0-41E8-B84E-E3EA1954A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9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6"/>
    </mc:Choice>
    <mc:Fallback>
      <p:transition spd="slow" advTm="14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Note IP manipulation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800" dirty="0"/>
              <a:t>Load balancer changes destination IP of message and forwards it to server.</a:t>
            </a:r>
          </a:p>
          <a:p>
            <a:r>
              <a:rPr lang="en-AU" altLang="en-US" sz="2800" dirty="0"/>
              <a:t>Options for source IP of message sent to server.</a:t>
            </a:r>
          </a:p>
          <a:p>
            <a:pPr lvl="1"/>
            <a:r>
              <a:rPr lang="en-AU" altLang="en-US" sz="2400" dirty="0"/>
              <a:t>May be unchanged. In this case response</a:t>
            </a:r>
            <a:r>
              <a:rPr lang="en-AU" altLang="en-US" sz="2400" baseline="0" dirty="0"/>
              <a:t> goes directly back to client or gateway</a:t>
            </a:r>
          </a:p>
          <a:p>
            <a:pPr lvl="1"/>
            <a:r>
              <a:rPr lang="en-AU" altLang="en-US" sz="2400" dirty="0"/>
              <a:t>May be IP of load balancer. In this case, load balancer is acting as a proxy</a:t>
            </a:r>
          </a:p>
          <a:p>
            <a:pPr lvl="0"/>
            <a:r>
              <a:rPr lang="en-AU" altLang="en-US" sz="2800" baseline="0" dirty="0"/>
              <a:t>Server will always return to source IP in message it receives</a:t>
            </a:r>
          </a:p>
          <a:p>
            <a:pPr lvl="1"/>
            <a:endParaRPr lang="en-AU" alt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54E7F8-8202-4D35-928E-64F45DB32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4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44"/>
    </mc:Choice>
    <mc:Fallback>
      <p:transition spd="slow" advTm="63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Routing algorithms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704137" cy="4246563"/>
          </a:xfrm>
        </p:spPr>
        <p:txBody>
          <a:bodyPr/>
          <a:lstStyle/>
          <a:p>
            <a:r>
              <a:rPr lang="en-AU" altLang="en-US" sz="2400" dirty="0"/>
              <a:t>Load balancers use variety of algorithms to choose instance for message</a:t>
            </a:r>
          </a:p>
          <a:p>
            <a:pPr lvl="1"/>
            <a:r>
              <a:rPr lang="en-AU" altLang="en-US" sz="2400" dirty="0"/>
              <a:t>Round robin. Rotate requests evenly</a:t>
            </a:r>
          </a:p>
          <a:p>
            <a:pPr lvl="1"/>
            <a:r>
              <a:rPr lang="en-AU" altLang="en-US" sz="2400" dirty="0"/>
              <a:t>Weighted round robin. Rotate requests according to some weighting.</a:t>
            </a:r>
          </a:p>
          <a:p>
            <a:pPr lvl="1"/>
            <a:r>
              <a:rPr lang="en-AU" altLang="en-US" sz="2400" dirty="0"/>
              <a:t>Hashing – IP address of source to determine instance. Means that a request from a particular client always sent to same instance as long as it is still in service.</a:t>
            </a:r>
          </a:p>
          <a:p>
            <a:r>
              <a:rPr lang="en-AU" altLang="en-US" sz="2400" dirty="0"/>
              <a:t>Note that these algorithms do not require knowledge of an instance’s load.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F2E3AA-F7A4-4F7E-A14A-219D4844C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0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82"/>
    </mc:Choice>
    <mc:Fallback>
      <p:transition spd="slow" advTm="75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4BC4-8A45-49E1-8D72-DC581EB6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7973-4EEB-4954-87B1-A9341AAC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Structure</a:t>
            </a:r>
          </a:p>
          <a:p>
            <a:r>
              <a:rPr lang="en-US" dirty="0"/>
              <a:t>Scaling Service Capacity</a:t>
            </a:r>
          </a:p>
          <a:p>
            <a:r>
              <a:rPr lang="en-US" dirty="0"/>
              <a:t>Time 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B724C40-03BD-4C0E-ADE0-4E8D5B8C9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77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2"/>
    </mc:Choice>
    <mc:Fallback>
      <p:transition spd="slow" advTm="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Suppose servers become overloaded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As load grows, existing resources may not be sufficient.</a:t>
            </a:r>
          </a:p>
          <a:p>
            <a:r>
              <a:rPr lang="en-US" altLang="en-US" sz="2800" dirty="0" err="1"/>
              <a:t>Autoscaling</a:t>
            </a:r>
            <a:r>
              <a:rPr lang="en-US" altLang="en-US" sz="2800" dirty="0"/>
              <a:t> is a mechanism for creating new instances of a server.</a:t>
            </a:r>
          </a:p>
          <a:p>
            <a:r>
              <a:rPr lang="en-US" altLang="en-US" sz="2800" dirty="0"/>
              <a:t>Set up a collection of rules that determine</a:t>
            </a:r>
          </a:p>
          <a:p>
            <a:pPr lvl="1"/>
            <a:r>
              <a:rPr lang="en-US" altLang="en-US" dirty="0"/>
              <a:t>Under what conditions are new servers added</a:t>
            </a:r>
          </a:p>
          <a:p>
            <a:pPr lvl="1"/>
            <a:r>
              <a:rPr lang="en-US" altLang="en-US" dirty="0"/>
              <a:t>Under what conditions are servers deleted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B461BED-EDC9-4E78-BD63-9F4305A83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4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0"/>
    </mc:Choice>
    <mc:Fallback>
      <p:transition spd="slow" advTm="23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First there were three servers</a:t>
            </a:r>
          </a:p>
        </p:txBody>
      </p:sp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1116013" y="2133600"/>
            <a:ext cx="7416800" cy="3136900"/>
            <a:chOff x="1116013" y="2133600"/>
            <a:chExt cx="7416800" cy="3137470"/>
          </a:xfrm>
        </p:grpSpPr>
        <p:sp>
          <p:nvSpPr>
            <p:cNvPr id="20484" name="TextBox 4"/>
            <p:cNvSpPr txBox="1">
              <a:spLocks noChangeArrowheads="1"/>
            </p:cNvSpPr>
            <p:nvPr/>
          </p:nvSpPr>
          <p:spPr bwMode="auto">
            <a:xfrm>
              <a:off x="7101086" y="4430607"/>
              <a:ext cx="1278412" cy="434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AU" altLang="en-US" sz="2400"/>
                <a:t>Servers</a:t>
              </a:r>
            </a:p>
          </p:txBody>
        </p:sp>
        <p:pic>
          <p:nvPicPr>
            <p:cNvPr id="2048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535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8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7743" y="2133600"/>
              <a:ext cx="977392" cy="76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89" name="TextBox 16"/>
            <p:cNvSpPr txBox="1">
              <a:spLocks noChangeArrowheads="1"/>
            </p:cNvSpPr>
            <p:nvPr/>
          </p:nvSpPr>
          <p:spPr bwMode="auto">
            <a:xfrm>
              <a:off x="7101086" y="2195928"/>
              <a:ext cx="1431727" cy="781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AU" altLang="en-US" sz="2400"/>
                <a:t>Load Balancer</a:t>
              </a:r>
            </a:p>
          </p:txBody>
        </p:sp>
        <p:cxnSp>
          <p:nvCxnSpPr>
            <p:cNvPr id="18" name="Straight Arrow Connector 17"/>
            <p:cNvCxnSpPr>
              <a:stCxn id="20488" idx="1"/>
              <a:endCxn id="20485" idx="3"/>
            </p:cNvCxnSpPr>
            <p:nvPr/>
          </p:nvCxnSpPr>
          <p:spPr bwMode="auto">
            <a:xfrm flipH="1">
              <a:off x="2190750" y="2516258"/>
              <a:ext cx="1287463" cy="19085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0486" idx="0"/>
            </p:cNvCxnSpPr>
            <p:nvPr/>
          </p:nvCxnSpPr>
          <p:spPr bwMode="auto">
            <a:xfrm flipH="1">
              <a:off x="3738563" y="2586120"/>
              <a:ext cx="34925" cy="9923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0488" idx="3"/>
              <a:endCxn id="20487" idx="0"/>
            </p:cNvCxnSpPr>
            <p:nvPr/>
          </p:nvCxnSpPr>
          <p:spPr bwMode="auto">
            <a:xfrm>
              <a:off x="4454525" y="2516258"/>
              <a:ext cx="1370013" cy="106223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49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03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9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A31AA9-5F79-41F5-83FF-1E5E970C5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8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3"/>
    </mc:Choice>
    <mc:Fallback>
      <p:transition spd="slow" advTm="5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116013" y="457200"/>
            <a:ext cx="7704137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Now there are four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16013" y="1812925"/>
            <a:ext cx="6808787" cy="3140075"/>
            <a:chOff x="1116013" y="1600200"/>
            <a:chExt cx="6808787" cy="3140075"/>
          </a:xfrm>
        </p:grpSpPr>
        <p:pic>
          <p:nvPicPr>
            <p:cNvPr id="2150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213" y="1600200"/>
              <a:ext cx="976312" cy="766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Straight Arrow Connector 17"/>
            <p:cNvCxnSpPr>
              <a:stCxn id="21507" idx="1"/>
              <a:endCxn id="21519" idx="3"/>
            </p:cNvCxnSpPr>
            <p:nvPr/>
          </p:nvCxnSpPr>
          <p:spPr bwMode="auto">
            <a:xfrm flipH="1">
              <a:off x="2190750" y="1982788"/>
              <a:ext cx="1287463" cy="19081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1521" idx="0"/>
            </p:cNvCxnSpPr>
            <p:nvPr/>
          </p:nvCxnSpPr>
          <p:spPr bwMode="auto">
            <a:xfrm flipH="1">
              <a:off x="3565525" y="2052638"/>
              <a:ext cx="207963" cy="9921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1507" idx="3"/>
              <a:endCxn id="21523" idx="0"/>
            </p:cNvCxnSpPr>
            <p:nvPr/>
          </p:nvCxnSpPr>
          <p:spPr bwMode="auto">
            <a:xfrm>
              <a:off x="4454525" y="1984375"/>
              <a:ext cx="1020763" cy="10604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11" name="Group 3"/>
            <p:cNvGrpSpPr>
              <a:grpSpLocks/>
            </p:cNvGrpSpPr>
            <p:nvPr/>
          </p:nvGrpSpPr>
          <p:grpSpPr bwMode="auto">
            <a:xfrm>
              <a:off x="4938713" y="3044825"/>
              <a:ext cx="1074737" cy="1692275"/>
              <a:chOff x="5287057" y="3578108"/>
              <a:chExt cx="1075131" cy="1692962"/>
            </a:xfrm>
          </p:grpSpPr>
          <p:pic>
            <p:nvPicPr>
              <p:cNvPr id="2152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7057" y="3578108"/>
                <a:ext cx="1075131" cy="1692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24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5600" y="4047108"/>
                <a:ext cx="5175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512" name="Group 6"/>
            <p:cNvGrpSpPr>
              <a:grpSpLocks/>
            </p:cNvGrpSpPr>
            <p:nvPr/>
          </p:nvGrpSpPr>
          <p:grpSpPr bwMode="auto">
            <a:xfrm>
              <a:off x="3027363" y="3044825"/>
              <a:ext cx="1074737" cy="1692275"/>
              <a:chOff x="3201535" y="3578108"/>
              <a:chExt cx="1075131" cy="1692962"/>
            </a:xfrm>
          </p:grpSpPr>
          <p:pic>
            <p:nvPicPr>
              <p:cNvPr id="21521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1535" y="3578108"/>
                <a:ext cx="1075131" cy="1692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22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8038" y="4047108"/>
                <a:ext cx="5175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513" name="Group 5"/>
            <p:cNvGrpSpPr>
              <a:grpSpLocks/>
            </p:cNvGrpSpPr>
            <p:nvPr/>
          </p:nvGrpSpPr>
          <p:grpSpPr bwMode="auto">
            <a:xfrm>
              <a:off x="1116013" y="3044825"/>
              <a:ext cx="1074737" cy="1692275"/>
              <a:chOff x="1116013" y="3578108"/>
              <a:chExt cx="1075131" cy="1692962"/>
            </a:xfrm>
          </p:grpSpPr>
          <p:pic>
            <p:nvPicPr>
              <p:cNvPr id="21519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6013" y="3578108"/>
                <a:ext cx="1075131" cy="1692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20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8888" y="4047108"/>
                <a:ext cx="5175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1514" name="Group 16"/>
            <p:cNvGrpSpPr>
              <a:grpSpLocks/>
            </p:cNvGrpSpPr>
            <p:nvPr/>
          </p:nvGrpSpPr>
          <p:grpSpPr bwMode="auto">
            <a:xfrm>
              <a:off x="6850063" y="3048000"/>
              <a:ext cx="1074737" cy="1692275"/>
              <a:chOff x="5287057" y="3578108"/>
              <a:chExt cx="1075131" cy="1692962"/>
            </a:xfrm>
          </p:grpSpPr>
          <p:pic>
            <p:nvPicPr>
              <p:cNvPr id="21517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7057" y="3578108"/>
                <a:ext cx="1075131" cy="1692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18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5600" y="4047108"/>
                <a:ext cx="5175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3" name="Straight Arrow Connector 22"/>
            <p:cNvCxnSpPr>
              <a:stCxn id="21507" idx="3"/>
            </p:cNvCxnSpPr>
            <p:nvPr/>
          </p:nvCxnSpPr>
          <p:spPr bwMode="auto">
            <a:xfrm>
              <a:off x="4454525" y="1984375"/>
              <a:ext cx="2555875" cy="12128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219200" y="5000625"/>
            <a:ext cx="6926263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/>
              <a:t>Issues: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What makes the decision to add a new server?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How does the new server get loaded with software?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How does the load balancer know about the new server?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6BCBD2-9A0A-428C-9423-681E95A33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9"/>
    </mc:Choice>
    <mc:Fallback>
      <p:transition spd="slow" advTm="1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Making the </a:t>
            </a:r>
            <a:r>
              <a:rPr lang="en-AU" altLang="en-US" dirty="0" err="1">
                <a:ln>
                  <a:noFill/>
                </a:ln>
              </a:rPr>
              <a:t>decisio</a:t>
            </a:r>
            <a:endParaRPr lang="en-AU" altLang="en-US" dirty="0">
              <a:ln>
                <a:noFill/>
              </a:ln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23900" y="1628775"/>
            <a:ext cx="7463682" cy="2987675"/>
            <a:chOff x="685800" y="1828800"/>
            <a:chExt cx="7463682" cy="2987675"/>
          </a:xfrm>
        </p:grpSpPr>
        <p:sp>
          <p:nvSpPr>
            <p:cNvPr id="22531" name="TextBox 6"/>
            <p:cNvSpPr txBox="1">
              <a:spLocks noChangeArrowheads="1"/>
            </p:cNvSpPr>
            <p:nvPr/>
          </p:nvSpPr>
          <p:spPr bwMode="auto">
            <a:xfrm>
              <a:off x="6781800" y="2133600"/>
              <a:ext cx="13676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 err="1"/>
                <a:t>autoscaler</a:t>
              </a:r>
              <a:endParaRPr lang="en-US" altLang="en-US" sz="2000" dirty="0"/>
            </a:p>
          </p:txBody>
        </p:sp>
        <p:grpSp>
          <p:nvGrpSpPr>
            <p:cNvPr id="22532" name="Group 14"/>
            <p:cNvGrpSpPr>
              <a:grpSpLocks/>
            </p:cNvGrpSpPr>
            <p:nvPr/>
          </p:nvGrpSpPr>
          <p:grpSpPr bwMode="auto">
            <a:xfrm>
              <a:off x="685800" y="1828800"/>
              <a:ext cx="5943600" cy="2987675"/>
              <a:chOff x="1116013" y="1812238"/>
              <a:chExt cx="6884987" cy="4131362"/>
            </a:xfrm>
          </p:grpSpPr>
          <p:pic>
            <p:nvPicPr>
              <p:cNvPr id="22534" name="Picture 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743" y="2133600"/>
                <a:ext cx="977392" cy="7673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8" name="Straight Arrow Connector 17"/>
              <p:cNvCxnSpPr>
                <a:stCxn id="22534" idx="1"/>
                <a:endCxn id="22549" idx="3"/>
              </p:cNvCxnSpPr>
              <p:nvPr/>
            </p:nvCxnSpPr>
            <p:spPr bwMode="auto">
              <a:xfrm flipH="1">
                <a:off x="2190751" y="2517205"/>
                <a:ext cx="1287462" cy="1908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22551" idx="0"/>
              </p:cNvCxnSpPr>
              <p:nvPr/>
            </p:nvCxnSpPr>
            <p:spPr bwMode="auto">
              <a:xfrm flipH="1">
                <a:off x="3738563" y="2587067"/>
                <a:ext cx="34925" cy="9923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22534" idx="3"/>
                <a:endCxn id="22553" idx="0"/>
              </p:cNvCxnSpPr>
              <p:nvPr/>
            </p:nvCxnSpPr>
            <p:spPr bwMode="auto">
              <a:xfrm>
                <a:off x="4454526" y="2517205"/>
                <a:ext cx="1370012" cy="10622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38" name="Group 3"/>
              <p:cNvGrpSpPr>
                <a:grpSpLocks/>
              </p:cNvGrpSpPr>
              <p:nvPr/>
            </p:nvGrpSpPr>
            <p:grpSpPr bwMode="auto">
              <a:xfrm>
                <a:off x="5287057" y="3578108"/>
                <a:ext cx="1075131" cy="1692962"/>
                <a:chOff x="5287057" y="3578108"/>
                <a:chExt cx="1075131" cy="1692962"/>
              </a:xfrm>
            </p:grpSpPr>
            <p:pic>
              <p:nvPicPr>
                <p:cNvPr id="22553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7057" y="3578108"/>
                  <a:ext cx="1075131" cy="1692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54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5600" y="4047108"/>
                  <a:ext cx="517525" cy="517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539" name="Group 5"/>
              <p:cNvGrpSpPr>
                <a:grpSpLocks/>
              </p:cNvGrpSpPr>
              <p:nvPr/>
            </p:nvGrpSpPr>
            <p:grpSpPr bwMode="auto">
              <a:xfrm>
                <a:off x="3201535" y="3578108"/>
                <a:ext cx="1075131" cy="1692962"/>
                <a:chOff x="3201535" y="3578108"/>
                <a:chExt cx="1075131" cy="1692962"/>
              </a:xfrm>
            </p:grpSpPr>
            <p:pic>
              <p:nvPicPr>
                <p:cNvPr id="22551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01535" y="3578108"/>
                  <a:ext cx="1075131" cy="1692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52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8038" y="4047108"/>
                  <a:ext cx="517525" cy="517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540" name="Group 4"/>
              <p:cNvGrpSpPr>
                <a:grpSpLocks/>
              </p:cNvGrpSpPr>
              <p:nvPr/>
            </p:nvGrpSpPr>
            <p:grpSpPr bwMode="auto">
              <a:xfrm>
                <a:off x="1116013" y="3578108"/>
                <a:ext cx="1075131" cy="1692962"/>
                <a:chOff x="1116013" y="3578108"/>
                <a:chExt cx="1075131" cy="1692962"/>
              </a:xfrm>
            </p:grpSpPr>
            <p:pic>
              <p:nvPicPr>
                <p:cNvPr id="22549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6013" y="3578108"/>
                  <a:ext cx="1075131" cy="1692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50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8888" y="4047108"/>
                  <a:ext cx="517525" cy="517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2541" name="Group 20"/>
              <p:cNvGrpSpPr>
                <a:grpSpLocks/>
              </p:cNvGrpSpPr>
              <p:nvPr/>
            </p:nvGrpSpPr>
            <p:grpSpPr bwMode="auto">
              <a:xfrm>
                <a:off x="6925869" y="1812238"/>
                <a:ext cx="1075131" cy="1692962"/>
                <a:chOff x="5287057" y="3578108"/>
                <a:chExt cx="1075131" cy="1692962"/>
              </a:xfrm>
            </p:grpSpPr>
            <p:pic>
              <p:nvPicPr>
                <p:cNvPr id="22547" name="Picture 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7057" y="3578108"/>
                  <a:ext cx="1075131" cy="16929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548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5600" y="4047108"/>
                  <a:ext cx="517525" cy="5175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cxnSp>
            <p:nvCxnSpPr>
              <p:cNvPr id="9" name="Straight Connector 8"/>
              <p:cNvCxnSpPr/>
              <p:nvPr/>
            </p:nvCxnSpPr>
            <p:spPr>
              <a:xfrm flipV="1">
                <a:off x="1652588" y="5867387"/>
                <a:ext cx="5632449" cy="762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H="1" flipV="1">
                <a:off x="7285037" y="3471452"/>
                <a:ext cx="57150" cy="2395935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22549" idx="2"/>
              </p:cNvCxnSpPr>
              <p:nvPr/>
            </p:nvCxnSpPr>
            <p:spPr>
              <a:xfrm flipH="1">
                <a:off x="1652588" y="5270388"/>
                <a:ext cx="1588" cy="63510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3581401" y="5257686"/>
                <a:ext cx="0" cy="63510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>
                <a:off x="5715000" y="5232282"/>
                <a:ext cx="0" cy="63510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533" name="TextBox 15"/>
          <p:cNvSpPr txBox="1">
            <a:spLocks noChangeArrowheads="1"/>
          </p:cNvSpPr>
          <p:nvPr/>
        </p:nvSpPr>
        <p:spPr bwMode="auto">
          <a:xfrm>
            <a:off x="740991" y="4682316"/>
            <a:ext cx="81534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Each server reports its CPU and I/O usage to an </a:t>
            </a:r>
            <a:r>
              <a:rPr lang="en-US" altLang="en-US" sz="2400" dirty="0" err="1"/>
              <a:t>autoscaler</a:t>
            </a:r>
            <a:endParaRPr lang="en-US" altLang="en-US" sz="2400" dirty="0"/>
          </a:p>
          <a:p>
            <a:r>
              <a:rPr lang="en-US" altLang="en-US" sz="2400" dirty="0" err="1"/>
              <a:t>Autoscaler</a:t>
            </a:r>
            <a:r>
              <a:rPr lang="en-US" altLang="en-US" sz="2400" dirty="0"/>
              <a:t> has a collection of rules to determine whether to add new server. E.g. one server is over 80% utilization for 15 minutes</a:t>
            </a:r>
          </a:p>
          <a:p>
            <a:endParaRPr lang="en-US" alt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7DEEB5-53F2-4F59-827B-54491A8CA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11"/>
    </mc:Choice>
    <mc:Fallback>
      <p:transition spd="slow" advTm="50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93C9-41E1-4DE9-82E9-BCFA8E95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Autoscaler</a:t>
            </a:r>
            <a:r>
              <a:rPr lang="en-US" dirty="0"/>
              <a:t>  </a:t>
            </a:r>
          </a:p>
        </p:txBody>
      </p:sp>
      <p:pic>
        <p:nvPicPr>
          <p:cNvPr id="1026" name="Picture 2" descr="ecs autoscaling">
            <a:extLst>
              <a:ext uri="{FF2B5EF4-FFF2-40B4-BE49-F238E27FC236}">
                <a16:creationId xmlns:a16="http://schemas.microsoft.com/office/drawing/2014/main" id="{F6BE39A9-0892-477F-8CD5-AA2DA652A6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31549"/>
            <a:ext cx="7886700" cy="22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785D5D-F1C7-460F-BF5D-4A217978C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03"/>
    </mc:Choice>
    <mc:Fallback>
      <p:transition spd="slow" advTm="48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7" name="TextBox 10"/>
          <p:cNvSpPr txBox="1">
            <a:spLocks noChangeArrowheads="1"/>
          </p:cNvSpPr>
          <p:nvPr/>
        </p:nvSpPr>
        <p:spPr bwMode="auto">
          <a:xfrm>
            <a:off x="461650" y="4903496"/>
            <a:ext cx="5562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When a new instance is created, it is created based on a launch configuration, security groups, </a:t>
            </a:r>
            <a:r>
              <a:rPr lang="en-US" altLang="en-US" sz="2400" dirty="0" err="1"/>
              <a:t>etc</a:t>
            </a:r>
            <a:endParaRPr lang="en-US" alt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504825"/>
            <a:ext cx="7704137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Loading the new server with software</a:t>
            </a:r>
          </a:p>
        </p:txBody>
      </p:sp>
      <p:pic>
        <p:nvPicPr>
          <p:cNvPr id="235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64" y="1981200"/>
            <a:ext cx="1130771" cy="65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>
            <a:stCxn id="23555" idx="1"/>
            <a:endCxn id="23570" idx="3"/>
          </p:cNvCxnSpPr>
          <p:nvPr/>
        </p:nvCxnSpPr>
        <p:spPr bwMode="auto">
          <a:xfrm flipH="1">
            <a:off x="2540166" y="2307929"/>
            <a:ext cx="1055198" cy="1625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3572" idx="0"/>
          </p:cNvCxnSpPr>
          <p:nvPr/>
        </p:nvCxnSpPr>
        <p:spPr bwMode="auto">
          <a:xfrm flipH="1">
            <a:off x="3778776" y="2366781"/>
            <a:ext cx="104084" cy="8455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3555" idx="3"/>
            <a:endCxn id="23574" idx="0"/>
          </p:cNvCxnSpPr>
          <p:nvPr/>
        </p:nvCxnSpPr>
        <p:spPr bwMode="auto">
          <a:xfrm>
            <a:off x="4726135" y="2307929"/>
            <a:ext cx="913634" cy="9044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559" name="Group 3"/>
          <p:cNvGrpSpPr>
            <a:grpSpLocks/>
          </p:cNvGrpSpPr>
          <p:nvPr/>
        </p:nvGrpSpPr>
        <p:grpSpPr bwMode="auto">
          <a:xfrm>
            <a:off x="5017385" y="3212353"/>
            <a:ext cx="1244767" cy="1442208"/>
            <a:chOff x="5287057" y="3578108"/>
            <a:chExt cx="1075131" cy="1692962"/>
          </a:xfrm>
        </p:grpSpPr>
        <p:pic>
          <p:nvPicPr>
            <p:cNvPr id="2357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560" name="Group 6"/>
          <p:cNvGrpSpPr>
            <a:grpSpLocks/>
          </p:cNvGrpSpPr>
          <p:nvPr/>
        </p:nvGrpSpPr>
        <p:grpSpPr bwMode="auto">
          <a:xfrm>
            <a:off x="3156392" y="3212353"/>
            <a:ext cx="1244767" cy="1442208"/>
            <a:chOff x="3201535" y="3578108"/>
            <a:chExt cx="1075131" cy="1692962"/>
          </a:xfrm>
        </p:grpSpPr>
        <p:pic>
          <p:nvPicPr>
            <p:cNvPr id="2357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535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03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561" name="Group 5"/>
          <p:cNvGrpSpPr>
            <a:grpSpLocks/>
          </p:cNvGrpSpPr>
          <p:nvPr/>
        </p:nvGrpSpPr>
        <p:grpSpPr bwMode="auto">
          <a:xfrm>
            <a:off x="1295399" y="3212353"/>
            <a:ext cx="1244767" cy="1442208"/>
            <a:chOff x="1116013" y="3578108"/>
            <a:chExt cx="1075131" cy="1692962"/>
          </a:xfrm>
        </p:grpSpPr>
        <p:pic>
          <p:nvPicPr>
            <p:cNvPr id="23570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562" name="Group 16"/>
          <p:cNvGrpSpPr>
            <a:grpSpLocks/>
          </p:cNvGrpSpPr>
          <p:nvPr/>
        </p:nvGrpSpPr>
        <p:grpSpPr bwMode="auto">
          <a:xfrm>
            <a:off x="6878377" y="3215059"/>
            <a:ext cx="1244767" cy="1442208"/>
            <a:chOff x="5287057" y="3578108"/>
            <a:chExt cx="1075131" cy="1692962"/>
          </a:xfrm>
        </p:grpSpPr>
        <p:pic>
          <p:nvPicPr>
            <p:cNvPr id="2356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9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3" name="Straight Arrow Connector 22"/>
          <p:cNvCxnSpPr>
            <a:stCxn id="23555" idx="3"/>
          </p:cNvCxnSpPr>
          <p:nvPr/>
        </p:nvCxnSpPr>
        <p:spPr bwMode="auto">
          <a:xfrm>
            <a:off x="4726135" y="2307929"/>
            <a:ext cx="2308356" cy="10343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64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80" y="5159198"/>
            <a:ext cx="847620" cy="62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Box 4"/>
          <p:cNvSpPr txBox="1">
            <a:spLocks noChangeArrowheads="1"/>
          </p:cNvSpPr>
          <p:nvPr/>
        </p:nvSpPr>
        <p:spPr bwMode="auto">
          <a:xfrm>
            <a:off x="6807472" y="5228196"/>
            <a:ext cx="27175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Configuration specifications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53200" y="4448919"/>
            <a:ext cx="325178" cy="7792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7D54F7-B914-45F4-A3F2-D3E1423270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3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11"/>
    </mc:Choice>
    <mc:Fallback>
      <p:transition spd="slow" advTm="26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3" y="504825"/>
            <a:ext cx="7704137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Making the load balancer new server aware</a:t>
            </a:r>
          </a:p>
        </p:txBody>
      </p:sp>
      <p:pic>
        <p:nvPicPr>
          <p:cNvPr id="245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3" y="1882775"/>
            <a:ext cx="976312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>
            <a:stCxn id="24579" idx="1"/>
            <a:endCxn id="24591" idx="3"/>
          </p:cNvCxnSpPr>
          <p:nvPr/>
        </p:nvCxnSpPr>
        <p:spPr bwMode="auto">
          <a:xfrm flipH="1">
            <a:off x="2190750" y="2265363"/>
            <a:ext cx="1287463" cy="1908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4593" idx="0"/>
          </p:cNvCxnSpPr>
          <p:nvPr/>
        </p:nvCxnSpPr>
        <p:spPr bwMode="auto">
          <a:xfrm flipH="1">
            <a:off x="3565525" y="2335213"/>
            <a:ext cx="207963" cy="9921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4579" idx="3"/>
            <a:endCxn id="24595" idx="0"/>
          </p:cNvCxnSpPr>
          <p:nvPr/>
        </p:nvCxnSpPr>
        <p:spPr bwMode="auto">
          <a:xfrm>
            <a:off x="4454525" y="2266950"/>
            <a:ext cx="1020763" cy="1060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83" name="Group 3"/>
          <p:cNvGrpSpPr>
            <a:grpSpLocks/>
          </p:cNvGrpSpPr>
          <p:nvPr/>
        </p:nvGrpSpPr>
        <p:grpSpPr bwMode="auto">
          <a:xfrm>
            <a:off x="4938713" y="3327400"/>
            <a:ext cx="1074737" cy="1692275"/>
            <a:chOff x="5287057" y="3578108"/>
            <a:chExt cx="1075131" cy="1692962"/>
          </a:xfrm>
        </p:grpSpPr>
        <p:pic>
          <p:nvPicPr>
            <p:cNvPr id="2459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584" name="Group 6"/>
          <p:cNvGrpSpPr>
            <a:grpSpLocks/>
          </p:cNvGrpSpPr>
          <p:nvPr/>
        </p:nvGrpSpPr>
        <p:grpSpPr bwMode="auto">
          <a:xfrm>
            <a:off x="3027363" y="3327400"/>
            <a:ext cx="1074737" cy="1692275"/>
            <a:chOff x="3201535" y="3578108"/>
            <a:chExt cx="1075131" cy="1692962"/>
          </a:xfrm>
        </p:grpSpPr>
        <p:pic>
          <p:nvPicPr>
            <p:cNvPr id="24593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535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803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585" name="Group 5"/>
          <p:cNvGrpSpPr>
            <a:grpSpLocks/>
          </p:cNvGrpSpPr>
          <p:nvPr/>
        </p:nvGrpSpPr>
        <p:grpSpPr bwMode="auto">
          <a:xfrm>
            <a:off x="1116013" y="3327400"/>
            <a:ext cx="1074737" cy="1692275"/>
            <a:chOff x="1116013" y="3578108"/>
            <a:chExt cx="1075131" cy="1692962"/>
          </a:xfrm>
        </p:grpSpPr>
        <p:pic>
          <p:nvPicPr>
            <p:cNvPr id="24591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586" name="Group 16"/>
          <p:cNvGrpSpPr>
            <a:grpSpLocks/>
          </p:cNvGrpSpPr>
          <p:nvPr/>
        </p:nvGrpSpPr>
        <p:grpSpPr bwMode="auto">
          <a:xfrm>
            <a:off x="6850063" y="3330575"/>
            <a:ext cx="1074737" cy="1692275"/>
            <a:chOff x="5287057" y="3578108"/>
            <a:chExt cx="1075131" cy="1692962"/>
          </a:xfrm>
        </p:grpSpPr>
        <p:pic>
          <p:nvPicPr>
            <p:cNvPr id="2458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7057" y="3578108"/>
              <a:ext cx="1075131" cy="169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600" y="4047108"/>
              <a:ext cx="5175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3" name="Straight Arrow Connector 22"/>
          <p:cNvCxnSpPr>
            <a:stCxn id="24579" idx="3"/>
          </p:cNvCxnSpPr>
          <p:nvPr/>
        </p:nvCxnSpPr>
        <p:spPr bwMode="auto">
          <a:xfrm>
            <a:off x="4454525" y="2266950"/>
            <a:ext cx="2555875" cy="12128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88" name="TextBox 7"/>
          <p:cNvSpPr txBox="1">
            <a:spLocks noChangeArrowheads="1"/>
          </p:cNvSpPr>
          <p:nvPr/>
        </p:nvSpPr>
        <p:spPr bwMode="auto">
          <a:xfrm>
            <a:off x="1219200" y="5159375"/>
            <a:ext cx="56308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The new server is registered with a load balancer by the </a:t>
            </a:r>
            <a:r>
              <a:rPr lang="en-US" altLang="en-US" sz="2400" dirty="0" err="1"/>
              <a:t>autoscaler</a:t>
            </a:r>
            <a:r>
              <a:rPr lang="en-US" altLang="en-US" sz="2400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38DF60-1CFC-4F85-B772-DC75EB1AC9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2"/>
    </mc:Choice>
    <mc:Fallback>
      <p:transition spd="slow" advTm="12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4BC4-8A45-49E1-8D72-DC581EB6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7973-4EEB-4954-87B1-A9341AAC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  <a:p>
            <a:r>
              <a:rPr lang="en-US" dirty="0"/>
              <a:t>Scaling Service Capacity</a:t>
            </a:r>
          </a:p>
          <a:p>
            <a:r>
              <a:rPr lang="en-US" b="1" dirty="0"/>
              <a:t>Time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ACE4DE-E53D-4D53-AB14-6021E5BD7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9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0"/>
    </mc:Choice>
    <mc:Fallback>
      <p:transition spd="slow" advTm="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dirty="0"/>
              <a:t>Time In</a:t>
            </a:r>
            <a:r>
              <a:rPr lang="en-AU" baseline="0" dirty="0"/>
              <a:t> a distributed system</a:t>
            </a:r>
            <a:endParaRPr lang="en-AU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pPr lvl="0" indent="-342900" defTabSz="914400" eaLnBrk="1" hangingPunct="1">
              <a:spcAft>
                <a:spcPct val="0"/>
              </a:spcAft>
              <a:buClrTx/>
              <a:buSzTx/>
              <a:buFontTx/>
              <a:buChar char="•"/>
            </a:pPr>
            <a:r>
              <a:rPr lang="en-AU" altLang="en-US" sz="2800" dirty="0"/>
              <a:t>Many protocols involve putting a time stamp on messages </a:t>
            </a:r>
            <a:r>
              <a:rPr lang="en-AU" altLang="en-US" sz="2800" baseline="0" dirty="0"/>
              <a:t> or logs</a:t>
            </a:r>
            <a:endParaRPr lang="en-AU" altLang="en-US" sz="2800" dirty="0"/>
          </a:p>
          <a:p>
            <a:pPr>
              <a:buFontTx/>
              <a:buChar char="•"/>
            </a:pPr>
            <a:r>
              <a:rPr lang="en-AU" altLang="en-US" sz="2800" dirty="0"/>
              <a:t>Problem</a:t>
            </a:r>
            <a:r>
              <a:rPr lang="en-AU" altLang="en-US" sz="2800" baseline="0" dirty="0"/>
              <a:t> is that clocks drift and so clock time may be different on different computers.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C1FA7C-2F03-4712-88F4-D62F6E337F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1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47"/>
    </mc:Choice>
    <mc:Fallback>
      <p:transition spd="slow" advTm="16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C416-256C-4D76-9961-4D2B028E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ADBFC-E85A-431F-90CD-54280C736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Clocks</a:t>
            </a:r>
            <a:r>
              <a:rPr lang="en-US" sz="2800" baseline="0" dirty="0"/>
              <a:t> on a modern processor may drift 1 second every million seconds (11+ days)</a:t>
            </a:r>
          </a:p>
          <a:p>
            <a:r>
              <a:rPr lang="en-US" sz="2800" dirty="0"/>
              <a:t>This means two computers will have different time readings.</a:t>
            </a:r>
          </a:p>
          <a:p>
            <a:r>
              <a:rPr lang="en-US" sz="2800" dirty="0"/>
              <a:t>Relative times within a single computer will be accurate </a:t>
            </a:r>
          </a:p>
          <a:p>
            <a:r>
              <a:rPr lang="en-US" sz="2800" dirty="0"/>
              <a:t>But using time to sequence events across a network will not be accurate.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05E96B-DE71-44F6-B47E-AAB95D030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0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38"/>
    </mc:Choice>
    <mc:Fallback>
      <p:transition spd="slow" advTm="64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cloud provider (AWS, Google, Microsoft) maintains data centers around the world.</a:t>
            </a:r>
          </a:p>
          <a:p>
            <a:r>
              <a:rPr lang="en-US" sz="2800" dirty="0"/>
              <a:t>Each</a:t>
            </a:r>
            <a:r>
              <a:rPr lang="en-US" sz="2800" baseline="0" dirty="0"/>
              <a:t> data center has ~100,000 computers.</a:t>
            </a:r>
          </a:p>
          <a:p>
            <a:r>
              <a:rPr lang="en-US" sz="2800" dirty="0"/>
              <a:t>Limited by power and cooling considerations.</a:t>
            </a:r>
            <a:endParaRPr lang="en-US" sz="2800" baseline="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226619-12FD-4165-8927-4A5C10DE9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8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47"/>
    </mc:Choice>
    <mc:Fallback>
      <p:transition spd="slow" advTm="2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sz="3600" dirty="0"/>
              <a:t>Synchronizing clocks across a network</a:t>
            </a:r>
            <a:endParaRPr lang="en-AU" altLang="en-US" sz="3600" dirty="0">
              <a:ln>
                <a:noFill/>
              </a:ln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610599" cy="4246563"/>
          </a:xfrm>
        </p:spPr>
        <p:txBody>
          <a:bodyPr/>
          <a:lstStyle/>
          <a:p>
            <a:r>
              <a:rPr lang="en-AU" altLang="en-US" sz="2400" dirty="0"/>
              <a:t>Suppose two different computers are connected via a network. How do they synchronize their clocks?</a:t>
            </a:r>
          </a:p>
          <a:p>
            <a:r>
              <a:rPr lang="en-AU" altLang="en-US" sz="2400" dirty="0"/>
              <a:t>If one computer sends its time reading to another, it takes time for the message to arrive. </a:t>
            </a:r>
          </a:p>
          <a:p>
            <a:r>
              <a:rPr lang="en-AU" altLang="en-US" sz="2400" dirty="0"/>
              <a:t>NTP (Network Time Protocol) can be used to synchronize time on a collection of computers. Involves having a server that sends out network time periodically.</a:t>
            </a:r>
          </a:p>
          <a:p>
            <a:pPr lvl="1"/>
            <a:r>
              <a:rPr lang="en-AU" altLang="en-US" sz="2400" dirty="0"/>
              <a:t>Accurate to around 1 millisecond in local area networks</a:t>
            </a:r>
          </a:p>
          <a:p>
            <a:pPr lvl="1"/>
            <a:r>
              <a:rPr lang="en-AU" altLang="en-US" sz="2400" dirty="0"/>
              <a:t>Accurate to around 10 milliseconds over public internet</a:t>
            </a:r>
          </a:p>
          <a:p>
            <a:pPr lvl="1"/>
            <a:r>
              <a:rPr lang="en-AU" altLang="en-US" sz="2400" dirty="0"/>
              <a:t>Congestion can cause errors of 100 milliseconds or more.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ABDBDC-F2F0-4344-A6E6-55C71DF1C6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67"/>
    </mc:Choice>
    <mc:Fallback>
      <p:transition spd="slow" advTm="4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6543-346B-4EE6-BC76-8DC5307F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404E8A-1DBA-43C8-8568-24F57A3C2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4400" y="1752600"/>
            <a:ext cx="7162800" cy="4191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6357A7-A42E-4205-A964-C87153B7B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5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34"/>
    </mc:Choice>
    <mc:Fallback>
      <p:transition spd="slow" advTm="31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Suppose NTP is insufficiently accurate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1837"/>
            <a:ext cx="8534399" cy="424656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AU" dirty="0"/>
              <a:t>Financial industry spent100s of millions of dollars to reduce latency between Chicago and New York by 3 milliseconds.</a:t>
            </a:r>
          </a:p>
          <a:p>
            <a:pPr lvl="1">
              <a:defRPr/>
            </a:pPr>
            <a:r>
              <a:rPr lang="en-AU" dirty="0"/>
              <a:t>Well within error range of NTP</a:t>
            </a:r>
          </a:p>
          <a:p>
            <a:pPr>
              <a:defRPr/>
            </a:pPr>
            <a:r>
              <a:rPr lang="en-AU" dirty="0"/>
              <a:t>GPS time is accurate within </a:t>
            </a:r>
          </a:p>
          <a:p>
            <a:pPr lvl="1">
              <a:defRPr/>
            </a:pPr>
            <a:r>
              <a:rPr lang="en-AU" dirty="0"/>
              <a:t>14 nanoseconds (theoretically)</a:t>
            </a:r>
          </a:p>
          <a:p>
            <a:pPr lvl="1">
              <a:defRPr/>
            </a:pPr>
            <a:r>
              <a:rPr lang="en-AU" dirty="0"/>
              <a:t>100 nanoseconds (mostly)</a:t>
            </a:r>
          </a:p>
          <a:p>
            <a:pPr>
              <a:defRPr/>
            </a:pPr>
            <a:r>
              <a:rPr lang="en-AU" dirty="0"/>
              <a:t>Timestamp messages with GPS time</a:t>
            </a:r>
          </a:p>
          <a:p>
            <a:pPr lvl="1">
              <a:defRPr/>
            </a:pPr>
            <a:r>
              <a:rPr lang="en-AU" dirty="0"/>
              <a:t>Used by electric companies to measure phase angle</a:t>
            </a:r>
          </a:p>
          <a:p>
            <a:pPr>
              <a:defRPr/>
            </a:pPr>
            <a:r>
              <a:rPr lang="en-AU" dirty="0"/>
              <a:t>Atomic clocks</a:t>
            </a:r>
          </a:p>
          <a:p>
            <a:pPr lvl="1">
              <a:defRPr/>
            </a:pPr>
            <a:r>
              <a:rPr lang="en-AU" dirty="0"/>
              <a:t>Used by Google to coordinate time across all of their distributed systems.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0D0F32-5A67-4B83-BC5A-10C5771BB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2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30"/>
    </mc:Choice>
    <mc:Fallback>
      <p:transition spd="slow" advTm="120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1BBC-1613-4917-A90F-9D862E89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operations across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14FB-8D6C-4712-B79A-1C0037479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Suppose a request involves multiple computers in the cloud</a:t>
            </a:r>
          </a:p>
          <a:p>
            <a:r>
              <a:rPr lang="en-US" sz="2800" dirty="0"/>
              <a:t>Tracking this request with</a:t>
            </a:r>
            <a:r>
              <a:rPr lang="en-US" sz="2800" baseline="0" dirty="0"/>
              <a:t> time involves expensive mechanisms (GPS, Atomic clock).</a:t>
            </a:r>
          </a:p>
          <a:p>
            <a:r>
              <a:rPr lang="en-US" sz="2800" baseline="0" dirty="0"/>
              <a:t>Other mechanisms must be used to track requests (discussed later).</a:t>
            </a:r>
            <a:endParaRPr lang="en-US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E72526-C46C-4709-B386-E306D4D12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93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57"/>
    </mc:Choice>
    <mc:Fallback>
      <p:transition spd="slow" advTm="2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85BE-637F-463D-B6FB-A8357C91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F2D8B-B2F1-4B87-91E9-07712D61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cloud is composed of a collection of independent data centers scattered around the globe</a:t>
            </a:r>
          </a:p>
          <a:p>
            <a:r>
              <a:rPr lang="en-US" sz="2800" dirty="0"/>
              <a:t>Load</a:t>
            </a:r>
            <a:r>
              <a:rPr lang="en-US" sz="2800" baseline="0" dirty="0"/>
              <a:t> balancers are used to distributed requests among identical servers</a:t>
            </a:r>
          </a:p>
          <a:p>
            <a:r>
              <a:rPr lang="en-US" sz="2800" baseline="0" dirty="0"/>
              <a:t>Autoscaling is a mechanism to increase the number of servers if they get overloaded.</a:t>
            </a:r>
          </a:p>
          <a:p>
            <a:r>
              <a:rPr lang="en-US" sz="2800" dirty="0"/>
              <a:t>Time within a server is accurate, across servers it is inaccurate.</a:t>
            </a:r>
            <a:endParaRPr lang="en-US" sz="2800" baseline="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A2ADED-3746-4BEF-95AD-F3E32BD78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0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7"/>
    </mc:Choice>
    <mc:Fallback>
      <p:transition spd="slow" advTm="35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</a:t>
            </a:r>
          </a:p>
        </p:txBody>
      </p:sp>
      <p:pic>
        <p:nvPicPr>
          <p:cNvPr id="1030" name="Picture 6" descr="Image result for data cen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057400"/>
            <a:ext cx="79629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BBAC0E-F1A3-4EAE-8356-EBEBCFBD2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7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0"/>
    </mc:Choice>
    <mc:Fallback>
      <p:transition spd="slow" advTm="24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Organization of data centers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038600"/>
          </a:xfrm>
        </p:spPr>
        <p:txBody>
          <a:bodyPr/>
          <a:lstStyle/>
          <a:p>
            <a:r>
              <a:rPr lang="en-US" sz="2800" dirty="0"/>
              <a:t>Each data center has independent power supply, independent fire control, independent</a:t>
            </a:r>
            <a:r>
              <a:rPr lang="en-US" sz="2800" baseline="0" dirty="0"/>
              <a:t> security, </a:t>
            </a:r>
            <a:r>
              <a:rPr lang="en-US" sz="2800" baseline="0" dirty="0" err="1"/>
              <a:t>etc</a:t>
            </a:r>
            <a:endParaRPr lang="en-US" sz="2800" baseline="0" dirty="0"/>
          </a:p>
          <a:p>
            <a:r>
              <a:rPr lang="en-US" sz="2800" baseline="0" dirty="0"/>
              <a:t>Data centers are collected into availability zones and availability zones are collected into geographic  regions.</a:t>
            </a:r>
          </a:p>
          <a:p>
            <a:r>
              <a:rPr lang="en-US" sz="2800" dirty="0"/>
              <a:t>AWS now has 24 geographic regions and has announced plans for five more  regions in Indonesia, Japan, Spain, India, and Switzerland.</a:t>
            </a:r>
          </a:p>
          <a:p>
            <a:endParaRPr lang="en-US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17931A4-9C2D-473D-9044-968B583E66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04"/>
    </mc:Choice>
    <mc:Fallback>
      <p:transition spd="slow" advTm="70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Allocating a virtual machine in AWS - 1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A user wishes to allocate a virtual machine in AWS</a:t>
            </a:r>
          </a:p>
          <a:p>
            <a:pPr lvl="1"/>
            <a:r>
              <a:rPr lang="en-US" altLang="en-US" dirty="0"/>
              <a:t>The user specifies</a:t>
            </a:r>
          </a:p>
          <a:p>
            <a:pPr lvl="2"/>
            <a:r>
              <a:rPr lang="en-US" altLang="en-US" sz="2800" dirty="0"/>
              <a:t>A region</a:t>
            </a:r>
          </a:p>
          <a:p>
            <a:pPr lvl="2"/>
            <a:r>
              <a:rPr lang="en-US" altLang="en-US" sz="2800" dirty="0"/>
              <a:t>Availability zone</a:t>
            </a:r>
          </a:p>
          <a:p>
            <a:pPr lvl="2"/>
            <a:r>
              <a:rPr lang="en-US" altLang="en-US" sz="2800" dirty="0"/>
              <a:t>Image to load into virtual machine</a:t>
            </a:r>
          </a:p>
          <a:p>
            <a:pPr lvl="2"/>
            <a:r>
              <a:rPr lang="en-US" altLang="en-US" sz="2800" dirty="0"/>
              <a:t>…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6B2749-DE94-4403-AC53-44A9B5E9A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0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74"/>
    </mc:Choice>
    <mc:Fallback>
      <p:transition spd="slow" advTm="30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25ED-B7B9-4CA0-8CAB-05B2ABAA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</a:t>
            </a:r>
            <a:r>
              <a:rPr lang="en-US" baseline="0" dirty="0"/>
              <a:t> a virtual machine in AWS - 2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2D5A1-25AA-44AE-B670-597A760D6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AWS management software</a:t>
            </a:r>
          </a:p>
          <a:p>
            <a:pPr lvl="1"/>
            <a:r>
              <a:rPr lang="en-US" altLang="en-US" dirty="0"/>
              <a:t>Finds a server in that region and availability zone with spare capacity</a:t>
            </a:r>
          </a:p>
          <a:p>
            <a:pPr lvl="1"/>
            <a:r>
              <a:rPr lang="en-US" altLang="en-US" dirty="0"/>
              <a:t>Allocates a virtual machine in that server</a:t>
            </a:r>
          </a:p>
          <a:p>
            <a:pPr lvl="1"/>
            <a:r>
              <a:rPr lang="en-US" altLang="en-US" dirty="0"/>
              <a:t>Assigns IP address to that virtual machine (public)</a:t>
            </a:r>
          </a:p>
          <a:p>
            <a:pPr lvl="1"/>
            <a:r>
              <a:rPr lang="en-US" altLang="en-US" dirty="0"/>
              <a:t>Loads image into that virtual machine</a:t>
            </a:r>
          </a:p>
          <a:p>
            <a:r>
              <a:rPr lang="en-US" altLang="en-US" sz="2800" dirty="0"/>
              <a:t>VM can then send and receive messages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4283B7-F951-4C93-9429-C368E332F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9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58"/>
    </mc:Choice>
    <mc:Fallback>
      <p:transition spd="slow" advTm="34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7AB7-BD0D-45ED-AE4F-57EB3BAC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access </a:t>
            </a:r>
            <a:r>
              <a:rPr lang="en-US" dirty="0" err="1"/>
              <a:t>stastics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81617-E187-4438-A971-9B4AFEC9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Amazon reports: we [AWS] authenticate and authorize over 400 million API calls EVERY SECOND. </a:t>
            </a:r>
          </a:p>
          <a:p>
            <a:r>
              <a:rPr lang="en-US" sz="2800" dirty="0"/>
              <a:t>Think about what their architecture must be to support this kind of load.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205A6C8-4756-473A-8BA9-8E252CB62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3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4"/>
    </mc:Choice>
    <mc:Fallback>
      <p:transition spd="slow" advTm="20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4BC4-8A45-49E1-8D72-DC581EB6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7973-4EEB-4954-87B1-A9341AAC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Structure</a:t>
            </a:r>
          </a:p>
          <a:p>
            <a:r>
              <a:rPr lang="en-US" b="1" dirty="0"/>
              <a:t>Scaling Service Capacity</a:t>
            </a:r>
          </a:p>
          <a:p>
            <a:r>
              <a:rPr lang="en-US" dirty="0"/>
              <a:t>Time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443970-FA29-419A-AB60-8D5963476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"/>
    </mc:Choice>
    <mc:Fallback>
      <p:transition spd="slow" advTm="1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9567</TotalTime>
  <Words>1098</Words>
  <Application>Microsoft Office PowerPoint</Application>
  <PresentationFormat>On-screen Show (4:3)</PresentationFormat>
  <Paragraphs>151</Paragraphs>
  <Slides>34</Slides>
  <Notes>1</Notes>
  <HiddenSlides>0</HiddenSlides>
  <MMClips>34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Times</vt:lpstr>
      <vt:lpstr>Verdana</vt:lpstr>
      <vt:lpstr>Blank Presentation</vt:lpstr>
      <vt:lpstr>Applied Distributed Systems</vt:lpstr>
      <vt:lpstr>Overview</vt:lpstr>
      <vt:lpstr>Data centers in the cloud</vt:lpstr>
      <vt:lpstr>Data Center</vt:lpstr>
      <vt:lpstr>Organization of data centers</vt:lpstr>
      <vt:lpstr>Allocating a virtual machine in AWS - 1</vt:lpstr>
      <vt:lpstr>Allocating a virtual machine in AWS - 2</vt:lpstr>
      <vt:lpstr>AWS access stastics</vt:lpstr>
      <vt:lpstr>Overview</vt:lpstr>
      <vt:lpstr>Load Balancer - 1</vt:lpstr>
      <vt:lpstr>Load Balancer - 2</vt:lpstr>
      <vt:lpstr>Message sequence – client 1 makes a request</vt:lpstr>
      <vt:lpstr>Message sequence – request goes through gateway</vt:lpstr>
      <vt:lpstr>Message sequence – request goes to load balancer</vt:lpstr>
      <vt:lpstr>Message sequence – request is forwarded to one server</vt:lpstr>
      <vt:lpstr>Message sequence – client 2 makes a request</vt:lpstr>
      <vt:lpstr>Message sequence – request goes through same path but is forwarded to a different server</vt:lpstr>
      <vt:lpstr>Note IP manipulation</vt:lpstr>
      <vt:lpstr>Routing algorithms</vt:lpstr>
      <vt:lpstr>Suppose servers become overloaded</vt:lpstr>
      <vt:lpstr>First there were three servers</vt:lpstr>
      <vt:lpstr>Now there are four</vt:lpstr>
      <vt:lpstr>Making the decisio</vt:lpstr>
      <vt:lpstr>AWS Autoscaler  </vt:lpstr>
      <vt:lpstr>Loading the new server with software</vt:lpstr>
      <vt:lpstr>Making the load balancer new server aware</vt:lpstr>
      <vt:lpstr>Overview</vt:lpstr>
      <vt:lpstr>Time In a distributed system</vt:lpstr>
      <vt:lpstr>Clock drift</vt:lpstr>
      <vt:lpstr>Synchronizing clocks across a network</vt:lpstr>
      <vt:lpstr>NTP</vt:lpstr>
      <vt:lpstr>Suppose NTP is insufficiently accurate</vt:lpstr>
      <vt:lpstr>Tracking operations across the cloud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493</cp:revision>
  <dcterms:created xsi:type="dcterms:W3CDTF">2004-11-16T18:39:34Z</dcterms:created>
  <dcterms:modified xsi:type="dcterms:W3CDTF">2021-10-24T13:23:45Z</dcterms:modified>
</cp:coreProperties>
</file>